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86" r:id="rId2"/>
  </p:sldMasterIdLst>
  <p:notesMasterIdLst>
    <p:notesMasterId r:id="rId24"/>
  </p:notesMasterIdLst>
  <p:sldIdLst>
    <p:sldId id="632" r:id="rId3"/>
    <p:sldId id="257" r:id="rId4"/>
    <p:sldId id="262" r:id="rId5"/>
    <p:sldId id="299" r:id="rId6"/>
    <p:sldId id="288" r:id="rId7"/>
    <p:sldId id="281" r:id="rId8"/>
    <p:sldId id="283" r:id="rId9"/>
    <p:sldId id="289" r:id="rId10"/>
    <p:sldId id="290" r:id="rId11"/>
    <p:sldId id="291" r:id="rId12"/>
    <p:sldId id="292" r:id="rId13"/>
    <p:sldId id="294" r:id="rId14"/>
    <p:sldId id="295" r:id="rId15"/>
    <p:sldId id="296" r:id="rId16"/>
    <p:sldId id="297" r:id="rId17"/>
    <p:sldId id="298" r:id="rId18"/>
    <p:sldId id="300" r:id="rId19"/>
    <p:sldId id="301" r:id="rId20"/>
    <p:sldId id="302" r:id="rId21"/>
    <p:sldId id="303" r:id="rId22"/>
    <p:sldId id="304" r:id="rId23"/>
  </p:sldIdLst>
  <p:sldSz cx="9144000" cy="6858000" type="screen4x3"/>
  <p:notesSz cx="6858000" cy="9144000"/>
  <p:defaultTextStyle>
    <a:defPPr>
      <a:defRPr lang="es-ES_trad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500"/>
    <a:srgbClr val="F9B71A"/>
    <a:srgbClr val="0A253E"/>
    <a:srgbClr val="D9D8D4"/>
    <a:srgbClr val="C6C3BE"/>
    <a:srgbClr val="AEA9A3"/>
    <a:srgbClr val="665C52"/>
    <a:srgbClr val="DCD0C4"/>
    <a:srgbClr val="CBB6A3"/>
    <a:srgbClr val="B496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71" autoAdjust="0"/>
    <p:restoredTop sz="94422" autoAdjust="0"/>
  </p:normalViewPr>
  <p:slideViewPr>
    <p:cSldViewPr snapToGrid="0" snapToObjects="1" showGuides="1">
      <p:cViewPr varScale="1">
        <p:scale>
          <a:sx n="116" d="100"/>
          <a:sy n="116" d="100"/>
        </p:scale>
        <p:origin x="2392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jpg>
</file>

<file path=ppt/media/image16.png>
</file>

<file path=ppt/media/image17.tiff>
</file>

<file path=ppt/media/image18.png>
</file>

<file path=ppt/media/image19.tiff>
</file>

<file path=ppt/media/image2.jpeg>
</file>

<file path=ppt/media/image20.png>
</file>

<file path=ppt/media/image21.png>
</file>

<file path=ppt/media/image22.png>
</file>

<file path=ppt/media/image23.png>
</file>

<file path=ppt/media/image24.tiff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tiff>
</file>

<file path=ppt/media/image31.png>
</file>

<file path=ppt/media/image32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537546-E438-EC4B-B001-4E6DA82728FE}" type="datetimeFigureOut">
              <a:rPr lang="es-CL" smtClean="0"/>
              <a:t>27-02-23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B00343-9E22-5445-8ABD-F482477B9DA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43096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oudera.com/products/product-components/cloudera-manager.html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>
                <a:hlinkClick r:id="rId3"/>
              </a:rPr>
              <a:t>https://www.cloudera.com/products/product-components/cloudera-manager.html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B00343-9E22-5445-8ABD-F482477B9DAD}" type="slidenum">
              <a:rPr lang="es-CL" smtClean="0"/>
              <a:t>20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10663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27/2/23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  <p:pic>
        <p:nvPicPr>
          <p:cNvPr id="7" name="Imagen 6" descr="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2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D11D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8422" y="297797"/>
            <a:ext cx="1156138" cy="166414"/>
          </a:xfrm>
          <a:prstGeom prst="rect">
            <a:avLst/>
          </a:prstGeom>
          <a:solidFill>
            <a:srgbClr val="D11D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866" y="297797"/>
            <a:ext cx="1156138" cy="166414"/>
          </a:xfrm>
          <a:prstGeom prst="rect">
            <a:avLst/>
          </a:prstGeom>
          <a:solidFill>
            <a:srgbClr val="CD45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C63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C984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C1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099034" y="297797"/>
            <a:ext cx="1156138" cy="166414"/>
          </a:xfrm>
          <a:prstGeom prst="rect">
            <a:avLst/>
          </a:prstGeom>
          <a:solidFill>
            <a:srgbClr val="A9C1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55172" y="297797"/>
            <a:ext cx="1156138" cy="166414"/>
          </a:xfrm>
          <a:prstGeom prst="rect">
            <a:avLst/>
          </a:prstGeom>
          <a:solidFill>
            <a:srgbClr val="D2DE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E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F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75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751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B6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BCC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CDE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6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CA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CA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E1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CEB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DF3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7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12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A912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D18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A8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C7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27/2/23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71390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7139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B4967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BB6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CD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665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665C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AEA9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6C3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9D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b="1" spc="-38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8095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 b="1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2544509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1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3530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845734"/>
            <a:ext cx="3703320" cy="4023360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944968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514608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79945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portada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0575" y="0"/>
            <a:ext cx="4543425" cy="6858000"/>
          </a:xfrm>
          <a:prstGeom prst="rect">
            <a:avLst/>
          </a:prstGeom>
        </p:spPr>
      </p:pic>
      <p:pic>
        <p:nvPicPr>
          <p:cNvPr id="8" name="Imagen 7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5129" y="2294863"/>
            <a:ext cx="4720458" cy="10571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8873503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2700" b="1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17636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4948" cy="822960"/>
          </a:xfrm>
        </p:spPr>
        <p:txBody>
          <a:bodyPr lIns="91440" tIns="0" rIns="91440" bIns="0" anchor="b">
            <a:noAutofit/>
          </a:bodyPr>
          <a:lstStyle>
            <a:lvl1pPr>
              <a:defRPr sz="2700" b="1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3"/>
            <a:ext cx="7584948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BC1722DA-C0A0-4C60-BB9A-C6405DCD6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436" y="188281"/>
            <a:ext cx="1177091" cy="39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340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2420849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8"/>
            <a:ext cx="5800725" cy="5757422"/>
          </a:xfrm>
        </p:spPr>
        <p:txBody>
          <a:bodyPr vert="eaVert" lIns="45720" tIns="0" rIns="45720" bIns="0"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6788186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Divider Gray">
    <p:bg>
      <p:bgPr>
        <a:solidFill>
          <a:srgbClr val="333333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61653" y="2507443"/>
            <a:ext cx="6244500" cy="989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None/>
              <a:defRPr sz="3600"/>
            </a:lvl2pPr>
            <a:lvl3pPr lvl="2" rtl="0">
              <a:spcBef>
                <a:spcPts val="0"/>
              </a:spcBef>
              <a:buNone/>
              <a:defRPr sz="3600"/>
            </a:lvl3pPr>
            <a:lvl4pPr lvl="3" rtl="0">
              <a:spcBef>
                <a:spcPts val="0"/>
              </a:spcBef>
              <a:buNone/>
              <a:defRPr sz="3600"/>
            </a:lvl4pPr>
            <a:lvl5pPr lvl="4" rtl="0">
              <a:spcBef>
                <a:spcPts val="0"/>
              </a:spcBef>
              <a:buNone/>
              <a:defRPr sz="3600"/>
            </a:lvl5pPr>
            <a:lvl6pPr lvl="5" rtl="0">
              <a:spcBef>
                <a:spcPts val="0"/>
              </a:spcBef>
              <a:buNone/>
              <a:defRPr sz="3600"/>
            </a:lvl6pPr>
            <a:lvl7pPr lvl="6" rtl="0">
              <a:spcBef>
                <a:spcPts val="0"/>
              </a:spcBef>
              <a:buNone/>
              <a:defRPr sz="3600"/>
            </a:lvl7pPr>
            <a:lvl8pPr lvl="7" rtl="0">
              <a:spcBef>
                <a:spcPts val="0"/>
              </a:spcBef>
              <a:buNone/>
              <a:defRPr sz="3600"/>
            </a:lvl8pPr>
            <a:lvl9pPr lvl="8">
              <a:spcBef>
                <a:spcPts val="0"/>
              </a:spcBef>
              <a:buNone/>
              <a:defRPr sz="36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361654" y="3471872"/>
            <a:ext cx="4637099" cy="55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1400"/>
            </a:lvl1pPr>
            <a:lvl2pPr lvl="1" rtl="0">
              <a:spcBef>
                <a:spcPts val="0"/>
              </a:spcBef>
              <a:buNone/>
              <a:defRPr sz="1400"/>
            </a:lvl2pPr>
            <a:lvl3pPr lvl="2" rtl="0">
              <a:spcBef>
                <a:spcPts val="0"/>
              </a:spcBef>
              <a:buNone/>
              <a:defRPr sz="1400"/>
            </a:lvl3pPr>
            <a:lvl4pPr lvl="3" rtl="0">
              <a:spcBef>
                <a:spcPts val="0"/>
              </a:spcBef>
              <a:buNone/>
              <a:defRPr sz="1400"/>
            </a:lvl4pPr>
            <a:lvl5pPr lvl="4" rtl="0">
              <a:spcBef>
                <a:spcPts val="0"/>
              </a:spcBef>
              <a:buNone/>
              <a:defRPr sz="1400"/>
            </a:lvl5pPr>
            <a:lvl6pPr lvl="5" rtl="0">
              <a:spcBef>
                <a:spcPts val="0"/>
              </a:spcBef>
              <a:buNone/>
              <a:defRPr sz="1400"/>
            </a:lvl6pPr>
            <a:lvl7pPr lvl="6" rtl="0">
              <a:spcBef>
                <a:spcPts val="0"/>
              </a:spcBef>
              <a:buNone/>
              <a:defRPr sz="1400"/>
            </a:lvl7pPr>
            <a:lvl8pPr lvl="7" rtl="0">
              <a:spcBef>
                <a:spcPts val="0"/>
              </a:spcBef>
              <a:buNone/>
              <a:defRPr sz="1400"/>
            </a:lvl8pPr>
            <a:lvl9pPr lvl="8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grpSp>
        <p:nvGrpSpPr>
          <p:cNvPr id="18" name="Shape 18"/>
          <p:cNvGrpSpPr/>
          <p:nvPr/>
        </p:nvGrpSpPr>
        <p:grpSpPr>
          <a:xfrm>
            <a:off x="364684" y="-8"/>
            <a:ext cx="1986925" cy="115599"/>
            <a:chOff x="364669" y="4969989"/>
            <a:chExt cx="996902" cy="43500"/>
          </a:xfrm>
        </p:grpSpPr>
        <p:sp>
          <p:nvSpPr>
            <p:cNvPr id="19" name="Shape 19"/>
            <p:cNvSpPr/>
            <p:nvPr/>
          </p:nvSpPr>
          <p:spPr>
            <a:xfrm>
              <a:off x="364669" y="4969989"/>
              <a:ext cx="249299" cy="4350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" name="Shape 20"/>
            <p:cNvSpPr/>
            <p:nvPr/>
          </p:nvSpPr>
          <p:spPr>
            <a:xfrm>
              <a:off x="613870" y="4969989"/>
              <a:ext cx="249300" cy="43500"/>
            </a:xfrm>
            <a:prstGeom prst="rect">
              <a:avLst/>
            </a:prstGeom>
            <a:solidFill>
              <a:srgbClr val="EA4335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" name="Shape 21"/>
            <p:cNvSpPr/>
            <p:nvPr/>
          </p:nvSpPr>
          <p:spPr>
            <a:xfrm>
              <a:off x="863071" y="4969989"/>
              <a:ext cx="249300" cy="43500"/>
            </a:xfrm>
            <a:prstGeom prst="rect">
              <a:avLst/>
            </a:prstGeom>
            <a:solidFill>
              <a:srgbClr val="FBBC05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>
              <a:off x="1112271" y="4969989"/>
              <a:ext cx="249300" cy="43500"/>
            </a:xfrm>
            <a:prstGeom prst="rect">
              <a:avLst/>
            </a:prstGeom>
            <a:solidFill>
              <a:srgbClr val="34A853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2137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pt institucional-actualizado[1]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43416" cy="6781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 userDrawn="1"/>
        </p:nvSpPr>
        <p:spPr>
          <a:xfrm>
            <a:off x="1748454" y="-27988"/>
            <a:ext cx="17311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8000" b="1" dirty="0">
                <a:solidFill>
                  <a:srgbClr val="2871B4"/>
                </a:solidFill>
                <a:latin typeface="Myriad Pro"/>
                <a:cs typeface="Myriad Pro"/>
              </a:rPr>
              <a:t>16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8" name="Imagen 7" descr="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sp>
        <p:nvSpPr>
          <p:cNvPr id="5" name="Rectángulo 4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11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6" name="Imagen 5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7" name="Imagen 6" descr="3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32A3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32A3C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45AC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2B2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83BBC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4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445F-D772-5243-A7D6-03077CD255FB}" type="datetimeFigureOut">
              <a:rPr lang="es-ES_tradnl" smtClean="0"/>
              <a:pPr/>
              <a:t>27/2/23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  <p:sldLayoutId id="2147483667" r:id="rId8"/>
    <p:sldLayoutId id="2147483678" r:id="rId9"/>
    <p:sldLayoutId id="2147483672" r:id="rId10"/>
    <p:sldLayoutId id="2147483679" r:id="rId11"/>
    <p:sldLayoutId id="2147483673" r:id="rId12"/>
    <p:sldLayoutId id="2147483680" r:id="rId13"/>
    <p:sldLayoutId id="2147483674" r:id="rId14"/>
    <p:sldLayoutId id="2147483681" r:id="rId15"/>
    <p:sldLayoutId id="2147483675" r:id="rId16"/>
    <p:sldLayoutId id="2147483682" r:id="rId17"/>
    <p:sldLayoutId id="2147483676" r:id="rId18"/>
    <p:sldLayoutId id="2147483683" r:id="rId19"/>
    <p:sldLayoutId id="2147483670" r:id="rId20"/>
    <p:sldLayoutId id="2147483684" r:id="rId21"/>
    <p:sldLayoutId id="2147483671" r:id="rId22"/>
    <p:sldLayoutId id="2147483685" r:id="rId2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Imagen que contiene dibujo&#10;&#10;Descripción generada automáticamente">
            <a:extLst>
              <a:ext uri="{FF2B5EF4-FFF2-40B4-BE49-F238E27FC236}">
                <a16:creationId xmlns:a16="http://schemas.microsoft.com/office/drawing/2014/main" id="{7C27C102-2AA3-431F-B1D9-A8C18852385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026" y="88955"/>
            <a:ext cx="825653" cy="330006"/>
          </a:xfrm>
          <a:prstGeom prst="rect">
            <a:avLst/>
          </a:prstGeom>
        </p:spPr>
      </p:pic>
      <p:pic>
        <p:nvPicPr>
          <p:cNvPr id="11" name="Imagen 10" descr="Imagen que contiene dibujo&#10;&#10;Descripción generada automáticamente">
            <a:extLst>
              <a:ext uri="{FF2B5EF4-FFF2-40B4-BE49-F238E27FC236}">
                <a16:creationId xmlns:a16="http://schemas.microsoft.com/office/drawing/2014/main" id="{FBCFC422-B9D4-45C2-A4C7-0DD49139D06B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521" y="1770453"/>
            <a:ext cx="7412958" cy="296288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5734"/>
            <a:ext cx="75438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C9A2C92A-2956-4309-82E7-E518A62132BD}" type="datetimeFigureOut">
              <a:rPr lang="es-PE" smtClean="0"/>
              <a:t>27/02/23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17B18638-B53E-4F94-B3E7-A0E48A10A5E4}" type="slidenum">
              <a:rPr lang="es-PE" smtClean="0"/>
              <a:t>‹Nº›</a:t>
            </a:fld>
            <a:endParaRPr lang="es-PE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427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b="1" kern="1200" spc="-38" baseline="0">
          <a:solidFill>
            <a:schemeClr val="accent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accent2">
              <a:lumMod val="50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accent2">
              <a:lumMod val="50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accent2">
              <a:lumMod val="50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accent2">
              <a:lumMod val="50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accent2">
              <a:lumMod val="50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hadoop.apache.org/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hadoop.apache.org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hyperlink" Target="https://hadoop.apache.org/" TargetMode="Externa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A34E0D-DD3E-469B-9994-81347803D8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s-PE" dirty="0">
                <a:solidFill>
                  <a:srgbClr val="002C89"/>
                </a:solidFill>
              </a:rPr>
              <a:t>Google Cloud Professional Data Engineer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8D1E74-721E-498D-AEDD-D9660345DE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038" y="4198966"/>
            <a:ext cx="7543800" cy="446513"/>
          </a:xfrm>
        </p:spPr>
        <p:txBody>
          <a:bodyPr>
            <a:normAutofit/>
          </a:bodyPr>
          <a:lstStyle/>
          <a:p>
            <a:r>
              <a:rPr lang="es-PE" sz="2400" b="1" cap="none" dirty="0">
                <a:latin typeface="+mn-lt"/>
              </a:rPr>
              <a:t>Módulo 2: </a:t>
            </a:r>
            <a:r>
              <a:rPr lang="es-PE" sz="2400" cap="none" dirty="0">
                <a:latin typeface="+mn-lt"/>
              </a:rPr>
              <a:t>Procesamiento Batch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F74D0ECA-F539-8944-B4A3-EFFEDD560B00}"/>
              </a:ext>
            </a:extLst>
          </p:cNvPr>
          <p:cNvSpPr txBox="1">
            <a:spLocks/>
          </p:cNvSpPr>
          <p:nvPr/>
        </p:nvSpPr>
        <p:spPr>
          <a:xfrm>
            <a:off x="6327321" y="5780314"/>
            <a:ext cx="2816679" cy="220436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>
              <a:spcBef>
                <a:spcPts val="900"/>
              </a:spcBef>
              <a:spcAft>
                <a:spcPts val="150"/>
              </a:spcAft>
              <a:buClr>
                <a:srgbClr val="1CADE4"/>
              </a:buClr>
            </a:pPr>
            <a:r>
              <a:rPr lang="es-PE" sz="1050" cap="none" spc="150" dirty="0">
                <a:solidFill>
                  <a:prstClr val="white"/>
                </a:solidFill>
                <a:latin typeface="Calibri" panose="020F0502020204030204"/>
              </a:rPr>
              <a:t>Nicolás Lecaros - nicolas@obvio.tech</a:t>
            </a:r>
          </a:p>
        </p:txBody>
      </p:sp>
    </p:spTree>
    <p:extLst>
      <p:ext uri="{BB962C8B-B14F-4D97-AF65-F5344CB8AC3E}">
        <p14:creationId xmlns:p14="http://schemas.microsoft.com/office/powerpoint/2010/main" val="2447775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7E3CD588-A5B2-2741-B528-9673F94D1901}"/>
              </a:ext>
            </a:extLst>
          </p:cNvPr>
          <p:cNvSpPr/>
          <p:nvPr/>
        </p:nvSpPr>
        <p:spPr>
          <a:xfrm>
            <a:off x="556054" y="1196188"/>
            <a:ext cx="8130746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1" dirty="0">
                <a:latin typeface="Calibri" panose="020F0502020204030204" pitchFamily="34" charset="0"/>
              </a:rPr>
              <a:t>Ingestión y almacenamiento de datos</a:t>
            </a:r>
          </a:p>
          <a:p>
            <a:endParaRPr lang="en" b="1" dirty="0">
              <a:latin typeface="Calibri" panose="020F0502020204030204" pitchFamily="34" charset="0"/>
            </a:endParaRPr>
          </a:p>
          <a:p>
            <a:r>
              <a:rPr lang="es-CL" b="1" dirty="0">
                <a:latin typeface="Calibri" panose="020F0502020204030204" pitchFamily="34" charset="0"/>
              </a:rPr>
              <a:t>Hadoop generalmente ingiere datos de muchas fuentes y en muchos formatos:</a:t>
            </a:r>
            <a:br>
              <a:rPr lang="en" b="1" dirty="0">
                <a:latin typeface="Calibri" panose="020F0502020204030204" pitchFamily="34" charset="0"/>
              </a:rPr>
            </a:br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Sistemas de gestión de datos tradicionales como bases de datos.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Logs y otros datos generados por la máquina (datos de eventos).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Archivos importados.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FAD9B89-463C-3D43-8302-3606D2212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000" y="3042847"/>
            <a:ext cx="6735999" cy="308702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A50F294E-0DE4-D748-A3EA-59A456BF0910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6EA4848-30CE-CC4C-9BAC-E63CB8BAF790}"/>
              </a:ext>
            </a:extLst>
          </p:cNvPr>
          <p:cNvSpPr/>
          <p:nvPr/>
        </p:nvSpPr>
        <p:spPr>
          <a:xfrm>
            <a:off x="5866797" y="6340393"/>
            <a:ext cx="28200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dirty="0">
                <a:hlinkClick r:id="rId3"/>
              </a:rPr>
              <a:t>https://hadoop.apache.org/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564045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latin typeface="Calibri" panose="020F0502020204030204" pitchFamily="34" charset="0"/>
              </a:rPr>
              <a:t>Almacenamiento de datos: HDFS</a:t>
            </a:r>
          </a:p>
          <a:p>
            <a:endParaRPr lang="en" b="1" dirty="0">
              <a:latin typeface="Calibri" panose="020F0502020204030204" pitchFamily="34" charset="0"/>
            </a:endParaRPr>
          </a:p>
          <a:p>
            <a:r>
              <a:rPr lang="en" b="1" dirty="0"/>
              <a:t>Hadoop Distributed File System (HDFS)</a:t>
            </a:r>
            <a:r>
              <a:rPr lang="es-CL" b="1" dirty="0">
                <a:latin typeface="Calibri" panose="020F0502020204030204" pitchFamily="34" charset="0"/>
              </a:rPr>
              <a:t>:</a:t>
            </a:r>
            <a:br>
              <a:rPr lang="en" b="1" dirty="0">
                <a:latin typeface="Calibri" panose="020F0502020204030204" pitchFamily="34" charset="0"/>
              </a:rPr>
            </a:br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HDFS es la capa de almacenamiento principal para Hadoop.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Proporciona un almacenamiento confiable y económico para grandes cantidades de datos con hardware estándar de la industria.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Los datos se distribuyen cuando se almacenan.</a:t>
            </a:r>
          </a:p>
        </p:txBody>
      </p:sp>
      <p:pic>
        <p:nvPicPr>
          <p:cNvPr id="1025" name="Picture 1" descr="page32image9855312">
            <a:extLst>
              <a:ext uri="{FF2B5EF4-FFF2-40B4-BE49-F238E27FC236}">
                <a16:creationId xmlns:a16="http://schemas.microsoft.com/office/drawing/2014/main" id="{FBE16ABE-33AE-A042-956A-4231CCC44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182" y="3932913"/>
            <a:ext cx="3717636" cy="1176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013C08E-1FA2-584E-AEC3-8654EBFAA1AD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C1AB2D7-A6F9-F84A-8373-092B9028CCB6}"/>
              </a:ext>
            </a:extLst>
          </p:cNvPr>
          <p:cNvSpPr/>
          <p:nvPr/>
        </p:nvSpPr>
        <p:spPr>
          <a:xfrm>
            <a:off x="5866797" y="6340393"/>
            <a:ext cx="28200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dirty="0">
                <a:hlinkClick r:id="rId3"/>
              </a:rPr>
              <a:t>https://hadoop.apache.org/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493069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1" dirty="0">
                <a:latin typeface="Calibri" panose="020F0502020204030204" pitchFamily="34" charset="0"/>
              </a:rPr>
              <a:t>Herramientas de ingesta de datos</a:t>
            </a:r>
          </a:p>
          <a:p>
            <a:endParaRPr lang="en" b="1" dirty="0">
              <a:latin typeface="Calibri" panose="020F0502020204030204" pitchFamily="34" charset="0"/>
            </a:endParaRPr>
          </a:p>
          <a:p>
            <a:r>
              <a:rPr lang="en" b="1" dirty="0"/>
              <a:t>HDFS</a:t>
            </a:r>
            <a:r>
              <a:rPr lang="es-CL" b="1" dirty="0">
                <a:latin typeface="Calibri" panose="020F0502020204030204" pitchFamily="34" charset="0"/>
              </a:rPr>
              <a:t>:</a:t>
            </a:r>
            <a:br>
              <a:rPr lang="en" b="1" dirty="0">
                <a:latin typeface="Calibri" panose="020F0502020204030204" pitchFamily="34" charset="0"/>
              </a:rPr>
            </a:br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Transferencia directa de archivos.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n" b="1" dirty="0"/>
              <a:t>Apache Sqoop</a:t>
            </a:r>
            <a:r>
              <a:rPr lang="es-CL" b="1" dirty="0">
                <a:latin typeface="Calibri" panose="020F0502020204030204" pitchFamily="34" charset="0"/>
              </a:rPr>
              <a:t>:</a:t>
            </a:r>
            <a:endParaRPr lang="es-CL" dirty="0">
              <a:latin typeface="Calibri" panose="020F0502020204030204" pitchFamily="34" charset="0"/>
            </a:endParaRP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Importación de alta velocidad a HDFS desde una base de datos relacional (y viceversa).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Soporta muchos sistemas de almacenamiento de datos.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n" dirty="0"/>
              <a:t>Por ejemplo: MongoDB, MySQL, Teradata, y Oracle.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21713F8-D038-464F-8312-E5E412014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327" y="4250856"/>
            <a:ext cx="6172200" cy="17907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DE5CA3B-FA50-5548-ACD7-7A1FFC4BE669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</p:spTree>
    <p:extLst>
      <p:ext uri="{BB962C8B-B14F-4D97-AF65-F5344CB8AC3E}">
        <p14:creationId xmlns:p14="http://schemas.microsoft.com/office/powerpoint/2010/main" val="296094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Picture 1" descr="page35image9836224">
            <a:extLst>
              <a:ext uri="{FF2B5EF4-FFF2-40B4-BE49-F238E27FC236}">
                <a16:creationId xmlns:a16="http://schemas.microsoft.com/office/drawing/2014/main" id="{2086EBE1-D08D-5648-863F-D13880BC0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7910" y="1902852"/>
            <a:ext cx="2548890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1" dirty="0">
                <a:latin typeface="Calibri" panose="020F0502020204030204" pitchFamily="34" charset="0"/>
              </a:rPr>
              <a:t>Herramientas de ingesta de datos</a:t>
            </a:r>
          </a:p>
          <a:p>
            <a:endParaRPr lang="en" b="1" dirty="0">
              <a:latin typeface="Calibri" panose="020F0502020204030204" pitchFamily="34" charset="0"/>
            </a:endParaRPr>
          </a:p>
          <a:p>
            <a:r>
              <a:rPr lang="en" b="1" dirty="0"/>
              <a:t>Apache Flume</a:t>
            </a:r>
            <a:r>
              <a:rPr lang="es-CL" b="1" dirty="0">
                <a:latin typeface="Calibri" panose="020F0502020204030204" pitchFamily="34" charset="0"/>
              </a:rPr>
              <a:t>:</a:t>
            </a:r>
            <a:br>
              <a:rPr lang="en" b="1" dirty="0">
                <a:latin typeface="Calibri" panose="020F0502020204030204" pitchFamily="34" charset="0"/>
              </a:rPr>
            </a:br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Servicio distribuido para ingestar datos en streaming.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Ideal para datos de eventos de múltiples sistemas.</a:t>
            </a:r>
          </a:p>
          <a:p>
            <a:pPr lvl="1"/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Por ejemplo, archivos de logs.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n" b="1" dirty="0"/>
              <a:t>Apache Kafka</a:t>
            </a:r>
            <a:r>
              <a:rPr lang="es-CL" b="1" dirty="0">
                <a:latin typeface="Calibri" panose="020F0502020204030204" pitchFamily="34" charset="0"/>
              </a:rPr>
              <a:t>:</a:t>
            </a:r>
            <a:endParaRPr lang="es-CL" dirty="0">
              <a:latin typeface="Calibri" panose="020F0502020204030204" pitchFamily="34" charset="0"/>
            </a:endParaRP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Un sistema de mensajería escalable y de alto rendimiento.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Sistema de publicación-suscripción confiable y distribuido.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Se integra con Flume y Spark Streaming</a:t>
            </a:r>
            <a:r>
              <a:rPr lang="en" dirty="0"/>
              <a:t>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461B669-A78A-6448-86E8-1C5D376692F6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</p:spTree>
    <p:extLst>
      <p:ext uri="{BB962C8B-B14F-4D97-AF65-F5344CB8AC3E}">
        <p14:creationId xmlns:p14="http://schemas.microsoft.com/office/powerpoint/2010/main" val="1053281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3508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1" dirty="0">
                <a:latin typeface="Calibri" panose="020F0502020204030204" pitchFamily="34" charset="0"/>
              </a:rPr>
              <a:t>Apache Spark: Procesamiento de datos a gran escala</a:t>
            </a:r>
          </a:p>
          <a:p>
            <a:endParaRPr lang="en" b="1" dirty="0">
              <a:latin typeface="Calibri" panose="020F0502020204030204" pitchFamily="34" charset="0"/>
            </a:endParaRPr>
          </a:p>
          <a:p>
            <a:r>
              <a:rPr lang="es-CL" b="1" dirty="0"/>
              <a:t>Spark es un motor de procesamiento de datos a gran escala.</a:t>
            </a:r>
            <a:br>
              <a:rPr lang="en" b="1" dirty="0">
                <a:latin typeface="Calibri" panose="020F0502020204030204" pitchFamily="34" charset="0"/>
              </a:rPr>
            </a:br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De propósito general.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Se ejecuta en clústeres de Hadoop y procesa datos en HDFS.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/>
              <a:t>Soporta una amplia gama de cargas de trabajo.</a:t>
            </a:r>
            <a:endParaRPr lang="es-CL" dirty="0">
              <a:latin typeface="Calibri" panose="020F0502020204030204" pitchFamily="34" charset="0"/>
            </a:endParaRP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Machine learning.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Business intelligence.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Streaming.</a:t>
            </a:r>
            <a:endParaRPr lang="en" dirty="0"/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Batch processing.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Consultas en datos estructurados.</a:t>
            </a:r>
            <a:endParaRPr lang="en" dirty="0"/>
          </a:p>
        </p:txBody>
      </p:sp>
      <p:pic>
        <p:nvPicPr>
          <p:cNvPr id="5121" name="Picture 1" descr="page37image9889744">
            <a:extLst>
              <a:ext uri="{FF2B5EF4-FFF2-40B4-BE49-F238E27FC236}">
                <a16:creationId xmlns:a16="http://schemas.microsoft.com/office/drawing/2014/main" id="{BCB7C6FE-C763-1C48-BA70-B0CEAB9EB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572" y="4385112"/>
            <a:ext cx="2684462" cy="1463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3636450-490F-EA4B-9372-040FCB244010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</p:spTree>
    <p:extLst>
      <p:ext uri="{BB962C8B-B14F-4D97-AF65-F5344CB8AC3E}">
        <p14:creationId xmlns:p14="http://schemas.microsoft.com/office/powerpoint/2010/main" val="1371009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1" dirty="0">
                <a:latin typeface="Calibri" panose="020F0502020204030204" pitchFamily="34" charset="0"/>
              </a:rPr>
              <a:t>Hadoop MapReduce: el procesador original de Hadoop</a:t>
            </a:r>
            <a:endParaRPr lang="en" b="1" dirty="0">
              <a:latin typeface="Calibri" panose="020F0502020204030204" pitchFamily="34" charset="0"/>
            </a:endParaRPr>
          </a:p>
          <a:p>
            <a:endParaRPr lang="es-CL" b="1" dirty="0"/>
          </a:p>
          <a:p>
            <a:r>
              <a:rPr lang="es-CL" b="1" dirty="0"/>
              <a:t>Hadoop MapReduce es el framework original de Hadoop para procesar big data.</a:t>
            </a:r>
            <a:br>
              <a:rPr lang="en" b="1" dirty="0">
                <a:latin typeface="Calibri" panose="020F0502020204030204" pitchFamily="34" charset="0"/>
              </a:rPr>
            </a:br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Principalmente basado en Java.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/>
              <a:t>Basado en el modelo de programación MapReduce.</a:t>
            </a:r>
          </a:p>
          <a:p>
            <a:endParaRPr lang="es-CL" b="1" dirty="0"/>
          </a:p>
          <a:p>
            <a:r>
              <a:rPr lang="es-CL" b="1" dirty="0"/>
              <a:t>El motor de procesamiento central de Hadoop antes de la introducción de Spark.</a:t>
            </a:r>
          </a:p>
          <a:p>
            <a:endParaRPr lang="es-CL" b="1" dirty="0"/>
          </a:p>
          <a:p>
            <a:r>
              <a:rPr lang="es-CL" b="1" dirty="0"/>
              <a:t>Todavía en uso en muchos sistemas de Producción.</a:t>
            </a:r>
          </a:p>
          <a:p>
            <a:endParaRPr lang="es-CL" dirty="0"/>
          </a:p>
          <a:p>
            <a:r>
              <a:rPr lang="es-CL" b="1" dirty="0"/>
              <a:t>Muchas herramientas existentes todavía se construyen utilizando el código MapReduce.</a:t>
            </a:r>
          </a:p>
          <a:p>
            <a:endParaRPr lang="es-CL" dirty="0"/>
          </a:p>
          <a:p>
            <a:r>
              <a:rPr lang="es-CL" b="1" dirty="0"/>
              <a:t>Tiene una amplia y madura tolerancia a fallas incorporada en su framework.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3636450-490F-EA4B-9372-040FCB244010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  <p:pic>
        <p:nvPicPr>
          <p:cNvPr id="6145" name="Picture 1" descr="page38image10310320">
            <a:extLst>
              <a:ext uri="{FF2B5EF4-FFF2-40B4-BE49-F238E27FC236}">
                <a16:creationId xmlns:a16="http://schemas.microsoft.com/office/drawing/2014/main" id="{FE845F3B-2536-EF40-A0F9-9EF2CF1EE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7223" y="5690388"/>
            <a:ext cx="2719577" cy="825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853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1" dirty="0">
                <a:latin typeface="Calibri" panose="020F0502020204030204" pitchFamily="34" charset="0"/>
              </a:rPr>
              <a:t>Apache Impala: SQL de alto rendimiento</a:t>
            </a:r>
          </a:p>
          <a:p>
            <a:endParaRPr lang="es-CL" b="1" dirty="0"/>
          </a:p>
          <a:p>
            <a:r>
              <a:rPr lang="es-CL" b="1" dirty="0"/>
              <a:t>Impala es un motor SQL de alto rendimiento.</a:t>
            </a:r>
            <a:br>
              <a:rPr lang="en" b="1" dirty="0">
                <a:latin typeface="Calibri" panose="020F0502020204030204" pitchFamily="34" charset="0"/>
              </a:rPr>
            </a:br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Se ejecuta en los clusters de Hadoop.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Almacena datos en archivos HDFS, o en tablas HBase o Kudu.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Inspirado en el proyecto Dremel de Google.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Muy baja latencia, medida en milisegundos.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Ideal para el análisis interactivo.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>
                <a:latin typeface="Calibri" panose="020F0502020204030204" pitchFamily="34" charset="0"/>
              </a:rPr>
              <a:t>Impala soporta un dialecto de SQL (Impala SQL).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Datos en HDFS modelados como tablas de bases de datos.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>
                <a:latin typeface="Calibri" panose="020F0502020204030204" pitchFamily="34" charset="0"/>
              </a:rPr>
              <a:t>Impala fue desarrollado por Cloudera.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Donado a </a:t>
            </a:r>
            <a:r>
              <a:rPr lang="es-CL" dirty="0"/>
              <a:t>Apache Software Foundation</a:t>
            </a:r>
            <a:r>
              <a:rPr lang="es-CL" dirty="0">
                <a:latin typeface="Calibri" panose="020F0502020204030204" pitchFamily="34" charset="0"/>
              </a:rPr>
              <a:t>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100% de código abierto, publicado bajo la licencia de software Apache.</a:t>
            </a:r>
          </a:p>
          <a:p>
            <a:endParaRPr lang="es-CL" dirty="0">
              <a:latin typeface="Calibri" panose="020F0502020204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3636450-490F-EA4B-9372-040FCB244010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  <p:pic>
        <p:nvPicPr>
          <p:cNvPr id="7169" name="Picture 1" descr="page40image9843088">
            <a:extLst>
              <a:ext uri="{FF2B5EF4-FFF2-40B4-BE49-F238E27FC236}">
                <a16:creationId xmlns:a16="http://schemas.microsoft.com/office/drawing/2014/main" id="{1D4F038D-3582-454C-8708-00DBBCB02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834" y="2298012"/>
            <a:ext cx="1219200" cy="241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886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1" dirty="0">
                <a:latin typeface="Calibri" panose="020F0502020204030204" pitchFamily="34" charset="0"/>
              </a:rPr>
              <a:t>Apache Hive: SQL en MapReduce o Spark</a:t>
            </a:r>
          </a:p>
          <a:p>
            <a:endParaRPr lang="es-CL" b="1" dirty="0"/>
          </a:p>
          <a:p>
            <a:r>
              <a:rPr lang="es-CL" b="1" dirty="0"/>
              <a:t>Hive es una capa de abstracción sobre Hadoop.</a:t>
            </a:r>
            <a:br>
              <a:rPr lang="en" b="1" dirty="0">
                <a:latin typeface="Calibri" panose="020F0502020204030204" pitchFamily="34" charset="0"/>
              </a:rPr>
            </a:br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Hive usa un lenguaje similar a SQL llamado HiveQL.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Similar a Impala SQL.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Útil para el procesamiento de datos y ETL.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Impala es preferido para el análisis interactivo.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>
                <a:latin typeface="Calibri" panose="020F0502020204030204" pitchFamily="34" charset="0"/>
              </a:rPr>
              <a:t>Hive ejecuta consultas usando MapReduce o Spark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3636450-490F-EA4B-9372-040FCB244010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2C25103-D161-E74A-A35B-458867A99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054" y="3873844"/>
            <a:ext cx="7594324" cy="2107769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A00E7C8B-E9D0-1D42-8A8C-DF2A5EAB0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400" y="2730500"/>
            <a:ext cx="15494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073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 descr="page42image7780160">
            <a:extLst>
              <a:ext uri="{FF2B5EF4-FFF2-40B4-BE49-F238E27FC236}">
                <a16:creationId xmlns:a16="http://schemas.microsoft.com/office/drawing/2014/main" id="{724A1802-4022-494E-BC51-C2F200BEB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5149" y="4044948"/>
            <a:ext cx="1771651" cy="2657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1" dirty="0">
                <a:latin typeface="Calibri" panose="020F0502020204030204" pitchFamily="34" charset="0"/>
              </a:rPr>
              <a:t>Cloudera Search: una plataforma para la exploración de datos</a:t>
            </a:r>
            <a:endParaRPr lang="es-CL" b="1" dirty="0"/>
          </a:p>
          <a:p>
            <a:endParaRPr lang="es-CL" b="1" dirty="0"/>
          </a:p>
          <a:p>
            <a:r>
              <a:rPr lang="es-CL" b="1" dirty="0"/>
              <a:t>Búsqueda interactiva de texto completo de datos en un clúster de Hadoop.</a:t>
            </a:r>
          </a:p>
          <a:p>
            <a:br>
              <a:rPr lang="en" b="1" dirty="0">
                <a:latin typeface="Calibri" panose="020F0502020204030204" pitchFamily="34" charset="0"/>
              </a:rPr>
            </a:br>
            <a:r>
              <a:rPr lang="es-CL" b="1" dirty="0"/>
              <a:t>Permite a los usuarios no técnicos acceder a sus datos.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Casi todos pueden usar un motor de búsqueda.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/>
              <a:t>Cloudera Search mejora Apache Solr.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Integra Apache Solr con HDFS, MapReduce, HBase y Flume.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Soporta formatos de archivo ampliamente utilizados con Hadoop.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Incluye una interfaz de panel dinámica basada en web con Hue.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>
                <a:latin typeface="Calibri" panose="020F0502020204030204" pitchFamily="34" charset="0"/>
              </a:rPr>
              <a:t>Cloudera Search es 100% de código abierto.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3636450-490F-EA4B-9372-040FCB244010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</p:spTree>
    <p:extLst>
      <p:ext uri="{BB962C8B-B14F-4D97-AF65-F5344CB8AC3E}">
        <p14:creationId xmlns:p14="http://schemas.microsoft.com/office/powerpoint/2010/main" val="1232152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1" dirty="0">
                <a:latin typeface="Calibri" panose="020F0502020204030204" pitchFamily="34" charset="0"/>
              </a:rPr>
              <a:t>Hue: la interfaz de usuario de Hadoop</a:t>
            </a:r>
            <a:endParaRPr lang="es-CL" b="1" dirty="0"/>
          </a:p>
          <a:p>
            <a:endParaRPr lang="es-CL" b="1" dirty="0"/>
          </a:p>
          <a:p>
            <a:r>
              <a:rPr lang="es-CL" b="1" dirty="0"/>
              <a:t>Hue = Hadoop User Experience.</a:t>
            </a:r>
          </a:p>
          <a:p>
            <a:br>
              <a:rPr lang="en" b="1" dirty="0">
                <a:latin typeface="Calibri" panose="020F0502020204030204" pitchFamily="34" charset="0"/>
              </a:rPr>
            </a:br>
            <a:r>
              <a:rPr lang="es-CL" b="1" dirty="0"/>
              <a:t>Hue proporciona una interfaz web para Hadoop, en donde podemos: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Cargar y navegar datos en HDFS.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Consultar tablas en Impala y Hive.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Ejecutar jobs de Spark.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Construir un panel de búsqueda de Cloudera interactivo.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Y mucho más…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/>
              <a:t>Hace que Hadoop sea más fácil de usar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>
                <a:latin typeface="Calibri" panose="020F0502020204030204" pitchFamily="34" charset="0"/>
              </a:rPr>
              <a:t>Creado por Cloudera.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100% de código abierto.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Publicado bajo la licencia de Apache.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3636450-490F-EA4B-9372-040FCB244010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  <p:pic>
        <p:nvPicPr>
          <p:cNvPr id="3073" name="Picture 1" descr="page44image7850848">
            <a:extLst>
              <a:ext uri="{FF2B5EF4-FFF2-40B4-BE49-F238E27FC236}">
                <a16:creationId xmlns:a16="http://schemas.microsoft.com/office/drawing/2014/main" id="{31E28B98-524B-7A4F-85B7-787F5BB99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4900" y="5501686"/>
            <a:ext cx="2501900" cy="62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013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779DAF-B098-6141-AEA1-C8631072F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4" y="2076411"/>
            <a:ext cx="7844245" cy="3524289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s-PE" b="1" dirty="0"/>
              <a:t> Ecosistema Hadoop</a:t>
            </a:r>
          </a:p>
          <a:p>
            <a:pPr>
              <a:buFont typeface="Wingdings" pitchFamily="2" charset="2"/>
              <a:buChar char="ü"/>
            </a:pPr>
            <a:endParaRPr lang="es-PE" b="1" dirty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130F6D13-E721-5549-A016-15FDC600B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4" y="1072204"/>
            <a:ext cx="7844246" cy="789254"/>
          </a:xfrm>
        </p:spPr>
        <p:txBody>
          <a:bodyPr anchor="ctr"/>
          <a:lstStyle/>
          <a:p>
            <a:r>
              <a:rPr lang="es-CL" dirty="0">
                <a:solidFill>
                  <a:srgbClr val="002C89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412161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1" dirty="0">
                <a:latin typeface="Calibri" panose="020F0502020204030204" pitchFamily="34" charset="0"/>
              </a:rPr>
              <a:t>Cloudera Manager: herramienta de administración de Hadoop</a:t>
            </a:r>
            <a:endParaRPr lang="es-CL" b="1" dirty="0"/>
          </a:p>
          <a:p>
            <a:endParaRPr lang="es-CL" b="1" dirty="0"/>
          </a:p>
          <a:p>
            <a:r>
              <a:rPr lang="es-CL" b="1" dirty="0"/>
              <a:t>Herramienta Cloudera para administradores de sistemas.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Proporciona una interfaz de usuario intuitiva basada en la web para administrar un clúster de Hadoop.</a:t>
            </a:r>
          </a:p>
          <a:p>
            <a:br>
              <a:rPr lang="en" b="1" dirty="0">
                <a:latin typeface="Calibri" panose="020F0502020204030204" pitchFamily="34" charset="0"/>
              </a:rPr>
            </a:br>
            <a:r>
              <a:rPr lang="es-CL" b="1" dirty="0"/>
              <a:t>Instala automáticamente las herramientas del ecosistema Hadoop y Hadoop.</a:t>
            </a:r>
            <a:endParaRPr lang="en" b="1" dirty="0">
              <a:solidFill>
                <a:srgbClr val="0F7CA5"/>
              </a:solidFill>
              <a:latin typeface="LucidaGrande" panose="020B0600040502020204" pitchFamily="34" charset="0"/>
            </a:endParaRP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Instala los servicios requeridos para el rol de cada nodo en el clúster.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/>
              <a:t>Configura servicios con la configuración predeterminada recomendada.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Los administradores pueden ajustar la configuración según sea necesario.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>
                <a:latin typeface="Calibri" panose="020F0502020204030204" pitchFamily="34" charset="0"/>
              </a:rPr>
              <a:t>Permite a los administradores administrar nodos y servicios en todo el clúster.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Iniciar y detener nodos y servicios individuales.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Control de usuarios y grupos de acceso al cluster.</a:t>
            </a: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>
                <a:latin typeface="Calibri" panose="020F0502020204030204" pitchFamily="34" charset="0"/>
              </a:rPr>
              <a:t>Supervisa la salud y el rendimiento del clúster.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3636450-490F-EA4B-9372-040FCB244010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</p:spTree>
    <p:extLst>
      <p:ext uri="{BB962C8B-B14F-4D97-AF65-F5344CB8AC3E}">
        <p14:creationId xmlns:p14="http://schemas.microsoft.com/office/powerpoint/2010/main" val="163687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1" dirty="0">
                <a:latin typeface="Calibri" panose="020F0502020204030204" pitchFamily="34" charset="0"/>
              </a:rPr>
              <a:t>Puntos Esenciales</a:t>
            </a:r>
            <a:endParaRPr lang="es-CL" b="1" dirty="0"/>
          </a:p>
          <a:p>
            <a:endParaRPr lang="es-CL" b="1" dirty="0"/>
          </a:p>
          <a:p>
            <a:r>
              <a:rPr lang="es-CL" b="1" dirty="0"/>
              <a:t>Hadoop es un marco para el almacenamiento y procesamiento distribuido.</a:t>
            </a:r>
          </a:p>
          <a:p>
            <a:br>
              <a:rPr lang="en" b="1" dirty="0">
                <a:latin typeface="Calibri" panose="020F0502020204030204" pitchFamily="34" charset="0"/>
              </a:rPr>
            </a:br>
            <a:r>
              <a:rPr lang="es-CL" b="1" dirty="0"/>
              <a:t>Core Hadoop incluye HDFS para almacenamiento y YARN para administración de los recursos de clúster.</a:t>
            </a:r>
            <a:endParaRPr lang="en" b="1" dirty="0">
              <a:solidFill>
                <a:srgbClr val="0F7CA5"/>
              </a:solidFill>
              <a:latin typeface="LucidaGrande" panose="020B0600040502020204" pitchFamily="34" charset="0"/>
            </a:endParaRPr>
          </a:p>
          <a:p>
            <a:endParaRPr lang="es-CL" dirty="0">
              <a:latin typeface="Calibri" panose="020F0502020204030204" pitchFamily="34" charset="0"/>
            </a:endParaRPr>
          </a:p>
          <a:p>
            <a:r>
              <a:rPr lang="es-CL" b="1" dirty="0"/>
              <a:t>El ecosistema de Hadoop incluye muchos componentes para: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Ingestión de datos (Flume, Sqoop, Kafka).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Almacenamiento de datos (HDFS, Kudu).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Procesamiento de datos (Spark, Hadoop MapReduce, Pig).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Modelado de datos como tablas para el acceso SQL (Impala, Hive).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Exploración de datos (Hue, Search).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3636450-490F-EA4B-9372-040FCB244010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</p:spTree>
    <p:extLst>
      <p:ext uri="{BB962C8B-B14F-4D97-AF65-F5344CB8AC3E}">
        <p14:creationId xmlns:p14="http://schemas.microsoft.com/office/powerpoint/2010/main" val="1196417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latin typeface="Calibri" panose="020F0502020204030204" pitchFamily="34" charset="0"/>
              </a:rPr>
              <a:t>Visión General</a:t>
            </a:r>
          </a:p>
          <a:p>
            <a:endParaRPr lang="en" b="1" dirty="0">
              <a:latin typeface="Calibri" panose="020F0502020204030204" pitchFamily="34" charset="0"/>
            </a:endParaRPr>
          </a:p>
          <a:p>
            <a:r>
              <a:rPr lang="es-CL" b="1" dirty="0">
                <a:latin typeface="Calibri" panose="020F0502020204030204" pitchFamily="34" charset="0"/>
              </a:rPr>
              <a:t>En esta clase aprenderás:</a:t>
            </a:r>
            <a:br>
              <a:rPr lang="en" b="1" dirty="0">
                <a:latin typeface="Calibri" panose="020F0502020204030204" pitchFamily="34" charset="0"/>
              </a:rPr>
            </a:br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✓ </a:t>
            </a:r>
            <a:r>
              <a:rPr lang="es-CL" dirty="0">
                <a:latin typeface="Calibri" panose="020F0502020204030204" pitchFamily="34" charset="0"/>
              </a:rPr>
              <a:t>Qué es Apache Hadoop y para qué tipo de casos de uso es más adecuado.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✓ </a:t>
            </a:r>
            <a:r>
              <a:rPr lang="es-CL" dirty="0"/>
              <a:t>Cómo los componentes principales del ecosistema de Hadoop se unen.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BEF1E85-7275-CB41-8A1D-954508C18080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latin typeface="Calibri" panose="020F0502020204030204" pitchFamily="34" charset="0"/>
              </a:rPr>
              <a:t>¿Qué es </a:t>
            </a:r>
            <a:r>
              <a:rPr lang="en" sz="2400" b="1" dirty="0">
                <a:latin typeface="Calibri" panose="020F0502020204030204" pitchFamily="34" charset="0"/>
              </a:rPr>
              <a:t>Apache Hadoop?</a:t>
            </a:r>
          </a:p>
          <a:p>
            <a:endParaRPr lang="en" b="1" dirty="0">
              <a:latin typeface="Calibri" panose="020F0502020204030204" pitchFamily="34" charset="0"/>
            </a:endParaRPr>
          </a:p>
          <a:p>
            <a:r>
              <a:rPr lang="es-CL" b="1" dirty="0">
                <a:latin typeface="Calibri" panose="020F0502020204030204" pitchFamily="34" charset="0"/>
              </a:rPr>
              <a:t>Almacenamiento, procesamiento y análisis de datos escalable y económico.</a:t>
            </a:r>
            <a:br>
              <a:rPr lang="en" b="1" dirty="0">
                <a:latin typeface="Calibri" panose="020F0502020204030204" pitchFamily="34" charset="0"/>
              </a:rPr>
            </a:br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Distribuido y tolerante a fallos.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Aprovecha el poder del hardware estándar de la industria.</a:t>
            </a:r>
          </a:p>
          <a:p>
            <a:endParaRPr lang="en" dirty="0"/>
          </a:p>
          <a:p>
            <a:r>
              <a:rPr lang="es-CL" b="1" dirty="0">
                <a:latin typeface="Calibri" panose="020F0502020204030204" pitchFamily="34" charset="0"/>
              </a:rPr>
              <a:t>Inspirado en documentos técnicos publicados por Google.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MapReduce y Google File System (GFS).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BEF1E85-7275-CB41-8A1D-954508C18080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310CBA8-962A-B34F-9CA7-C10D9244F199}"/>
              </a:ext>
            </a:extLst>
          </p:cNvPr>
          <p:cNvSpPr/>
          <p:nvPr/>
        </p:nvSpPr>
        <p:spPr>
          <a:xfrm>
            <a:off x="5866797" y="6340393"/>
            <a:ext cx="28200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dirty="0">
                <a:hlinkClick r:id="rId2"/>
              </a:rPr>
              <a:t>https://hadoop.apache.org/</a:t>
            </a:r>
            <a:endParaRPr lang="es-CL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9D08ABA-4BA8-444A-8B53-8CF3BD89F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808" y="4877749"/>
            <a:ext cx="4829992" cy="143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040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latin typeface="Calibri" panose="020F0502020204030204" pitchFamily="34" charset="0"/>
              </a:rPr>
              <a:t>¿Qué es </a:t>
            </a:r>
            <a:r>
              <a:rPr lang="en" sz="2400" b="1" dirty="0">
                <a:latin typeface="Calibri" panose="020F0502020204030204" pitchFamily="34" charset="0"/>
              </a:rPr>
              <a:t>Apache Hadoop?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632B61A-EA18-3F4E-9FBC-06F43ABF7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568" y="1657853"/>
            <a:ext cx="5437717" cy="459224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79D8543B-9D16-7640-BA28-A59A2EC02927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</p:spTree>
    <p:extLst>
      <p:ext uri="{BB962C8B-B14F-4D97-AF65-F5344CB8AC3E}">
        <p14:creationId xmlns:p14="http://schemas.microsoft.com/office/powerpoint/2010/main" val="482817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b="1" dirty="0">
                <a:solidFill>
                  <a:srgbClr val="FFFFFF"/>
                </a:solidFill>
              </a:rPr>
              <a:t>HADDOP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F2B1424-F7CD-744B-BDE4-20FF9AD1F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054" y="2106474"/>
            <a:ext cx="8207455" cy="381857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7F9FFF4F-B1E2-1A4F-8DFC-562F9453873D}"/>
              </a:ext>
            </a:extLst>
          </p:cNvPr>
          <p:cNvSpPr/>
          <p:nvPr/>
        </p:nvSpPr>
        <p:spPr>
          <a:xfrm>
            <a:off x="556054" y="1196188"/>
            <a:ext cx="81307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latin typeface="Calibri" panose="020F0502020204030204" pitchFamily="34" charset="0"/>
              </a:rPr>
              <a:t>¿Qué es </a:t>
            </a:r>
            <a:r>
              <a:rPr lang="en" sz="2400" b="1" dirty="0">
                <a:latin typeface="Calibri" panose="020F0502020204030204" pitchFamily="34" charset="0"/>
              </a:rPr>
              <a:t>Apache Hadoop?</a:t>
            </a:r>
          </a:p>
        </p:txBody>
      </p:sp>
    </p:spTree>
    <p:extLst>
      <p:ext uri="{BB962C8B-B14F-4D97-AF65-F5344CB8AC3E}">
        <p14:creationId xmlns:p14="http://schemas.microsoft.com/office/powerpoint/2010/main" val="1447442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>
                <a:solidFill>
                  <a:srgbClr val="FFFFFF"/>
                </a:solidFill>
              </a:rPr>
              <a:t>HADDOP</a:t>
            </a:r>
          </a:p>
        </p:txBody>
      </p:sp>
      <p:pic>
        <p:nvPicPr>
          <p:cNvPr id="1025" name="Picture 1" descr="page29image51285168">
            <a:extLst>
              <a:ext uri="{FF2B5EF4-FFF2-40B4-BE49-F238E27FC236}">
                <a16:creationId xmlns:a16="http://schemas.microsoft.com/office/drawing/2014/main" id="{E4AC0DD0-5F22-3A4E-B298-F6A6E2CF9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72" y="84665"/>
            <a:ext cx="8923655" cy="6684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297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latin typeface="Calibri" panose="020F0502020204030204" pitchFamily="34" charset="0"/>
              </a:rPr>
              <a:t>Casos de uso comunes de Hadoop</a:t>
            </a:r>
          </a:p>
          <a:p>
            <a:endParaRPr lang="en" b="1" dirty="0">
              <a:latin typeface="Calibri" panose="020F0502020204030204" pitchFamily="34" charset="0"/>
            </a:endParaRPr>
          </a:p>
          <a:p>
            <a:r>
              <a:rPr lang="es-CL" b="1" dirty="0">
                <a:latin typeface="Calibri" panose="020F0502020204030204" pitchFamily="34" charset="0"/>
              </a:rPr>
              <a:t>Hadoop es ideal para aplicaciones que manejan datos con gran:</a:t>
            </a:r>
            <a:br>
              <a:rPr lang="en" b="1" dirty="0">
                <a:latin typeface="Calibri" panose="020F0502020204030204" pitchFamily="34" charset="0"/>
              </a:rPr>
            </a:br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>
                <a:latin typeface="Calibri" panose="020F0502020204030204" pitchFamily="34" charset="0"/>
              </a:rPr>
              <a:t>Volumen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Velocidad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Variedad</a:t>
            </a:r>
          </a:p>
          <a:p>
            <a:endParaRPr lang="en" dirty="0"/>
          </a:p>
          <a:p>
            <a:r>
              <a:rPr lang="en" b="1" dirty="0">
                <a:latin typeface="Calibri" panose="020F0502020204030204" pitchFamily="34" charset="0"/>
              </a:rPr>
              <a:t>Como por </a:t>
            </a:r>
            <a:r>
              <a:rPr lang="en" b="1" dirty="0" err="1">
                <a:latin typeface="Calibri" panose="020F0502020204030204" pitchFamily="34" charset="0"/>
              </a:rPr>
              <a:t>ejemplo</a:t>
            </a:r>
            <a:r>
              <a:rPr lang="en" b="1" dirty="0">
                <a:latin typeface="Calibri" panose="020F0502020204030204" pitchFamily="34" charset="0"/>
              </a:rPr>
              <a:t>: 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Evaluación de riesgo</a:t>
            </a:r>
            <a:endParaRPr lang="es-CL" dirty="0">
              <a:effectLst/>
            </a:endParaRP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Analisis de sentimiento</a:t>
            </a:r>
            <a:endParaRPr lang="es-CL" dirty="0">
              <a:effectLst/>
            </a:endParaRP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Modelos predictivos</a:t>
            </a:r>
            <a:endParaRPr lang="es-CL" dirty="0">
              <a:effectLst/>
            </a:endParaRP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Datalake</a:t>
            </a:r>
          </a:p>
          <a:p>
            <a:r>
              <a:rPr lang="en" dirty="0">
                <a:solidFill>
                  <a:srgbClr val="0F7CA5"/>
                </a:solidFill>
                <a:latin typeface="LucidaGrande" panose="020B0600040502020204" pitchFamily="34" charset="0"/>
              </a:rPr>
              <a:t>– </a:t>
            </a:r>
            <a:r>
              <a:rPr lang="es-CL" dirty="0"/>
              <a:t>Y muchos más…</a:t>
            </a:r>
            <a:endParaRPr lang="es-CL" dirty="0">
              <a:effectLst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C88FAA8-B8E7-A84D-9774-CF2E1EE55B01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</p:spTree>
    <p:extLst>
      <p:ext uri="{BB962C8B-B14F-4D97-AF65-F5344CB8AC3E}">
        <p14:creationId xmlns:p14="http://schemas.microsoft.com/office/powerpoint/2010/main" val="3519917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DDE3404-454B-924E-A93F-6370D0727DE5}"/>
              </a:ext>
            </a:extLst>
          </p:cNvPr>
          <p:cNvSpPr/>
          <p:nvPr/>
        </p:nvSpPr>
        <p:spPr>
          <a:xfrm>
            <a:off x="556054" y="1196188"/>
            <a:ext cx="81307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latin typeface="Calibri" panose="020F0502020204030204" pitchFamily="34" charset="0"/>
              </a:rPr>
              <a:t>Procesamiento distribuido con Hadoop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60FB9DE-7CDC-D546-9131-D6BFA720A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626" y="1941675"/>
            <a:ext cx="8130747" cy="411489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67BD753-7857-F747-9F43-3F8C2D5AF587}"/>
              </a:ext>
            </a:extLst>
          </p:cNvPr>
          <p:cNvSpPr txBox="1"/>
          <p:nvPr/>
        </p:nvSpPr>
        <p:spPr>
          <a:xfrm>
            <a:off x="5167586" y="543034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b="1" dirty="0">
                <a:solidFill>
                  <a:schemeClr val="bg1"/>
                </a:solidFill>
                <a:latin typeface="Candara"/>
                <a:cs typeface="Candara"/>
              </a:rPr>
              <a:t>Ecosistema Hadoop</a:t>
            </a:r>
          </a:p>
        </p:txBody>
      </p:sp>
    </p:spTree>
    <p:extLst>
      <p:ext uri="{BB962C8B-B14F-4D97-AF65-F5344CB8AC3E}">
        <p14:creationId xmlns:p14="http://schemas.microsoft.com/office/powerpoint/2010/main" val="39598312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Retrospección">
  <a:themeElements>
    <a:clrScheme name="Personalizado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002D89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ción3" id="{44F09783-EF95-4328-9BFE-E6FC122078D7}" vid="{9F7CB199-738E-4B94-BD50-FFE0E8976B77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993</TotalTime>
  <Words>1205</Words>
  <Application>Microsoft Macintosh PowerPoint</Application>
  <PresentationFormat>Presentación en pantalla (4:3)</PresentationFormat>
  <Paragraphs>182</Paragraphs>
  <Slides>21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21</vt:i4>
      </vt:variant>
    </vt:vector>
  </HeadingPairs>
  <TitlesOfParts>
    <vt:vector size="31" baseType="lpstr">
      <vt:lpstr>Arial</vt:lpstr>
      <vt:lpstr>Calibri</vt:lpstr>
      <vt:lpstr>Calibri Light</vt:lpstr>
      <vt:lpstr>Candara</vt:lpstr>
      <vt:lpstr>LucidaGrande</vt:lpstr>
      <vt:lpstr>Myriad Pro</vt:lpstr>
      <vt:lpstr>Roboto</vt:lpstr>
      <vt:lpstr>Wingdings</vt:lpstr>
      <vt:lpstr>Tema de Office</vt:lpstr>
      <vt:lpstr>Retrospección</vt:lpstr>
      <vt:lpstr>Google Cloud Professional Data Engineer</vt:lpstr>
      <vt:lpstr>Agenda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Macarena Trujillo V.</dc:creator>
  <cp:lastModifiedBy>Nicolás Andres Lecaros Marchant</cp:lastModifiedBy>
  <cp:revision>139</cp:revision>
  <dcterms:created xsi:type="dcterms:W3CDTF">2014-04-29T13:43:09Z</dcterms:created>
  <dcterms:modified xsi:type="dcterms:W3CDTF">2023-02-27T20:17:45Z</dcterms:modified>
</cp:coreProperties>
</file>

<file path=docProps/thumbnail.jpeg>
</file>